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7"/>
  </p:notesMasterIdLst>
  <p:sldIdLst>
    <p:sldId id="530" r:id="rId5"/>
    <p:sldId id="531" r:id="rId6"/>
    <p:sldId id="533" r:id="rId7"/>
    <p:sldId id="534" r:id="rId8"/>
    <p:sldId id="545" r:id="rId9"/>
    <p:sldId id="546" r:id="rId10"/>
    <p:sldId id="548" r:id="rId11"/>
    <p:sldId id="547" r:id="rId12"/>
    <p:sldId id="549" r:id="rId13"/>
    <p:sldId id="554" r:id="rId14"/>
    <p:sldId id="555" r:id="rId15"/>
    <p:sldId id="552" r:id="rId16"/>
    <p:sldId id="553" r:id="rId17"/>
    <p:sldId id="556" r:id="rId18"/>
    <p:sldId id="550" r:id="rId19"/>
    <p:sldId id="551" r:id="rId20"/>
    <p:sldId id="558" r:id="rId21"/>
    <p:sldId id="559" r:id="rId22"/>
    <p:sldId id="560" r:id="rId23"/>
    <p:sldId id="557" r:id="rId24"/>
    <p:sldId id="543" r:id="rId25"/>
    <p:sldId id="54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2EE"/>
    <a:srgbClr val="F01688"/>
    <a:srgbClr val="2F21F3"/>
    <a:srgbClr val="FEB52B"/>
    <a:srgbClr val="F01689"/>
    <a:srgbClr val="6F22E3"/>
    <a:srgbClr val="E218A3"/>
    <a:srgbClr val="BA20DB"/>
    <a:srgbClr val="6A23F1"/>
    <a:srgbClr val="2F2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422"/>
  </p:normalViewPr>
  <p:slideViewPr>
    <p:cSldViewPr snapToGrid="0">
      <p:cViewPr varScale="1">
        <p:scale>
          <a:sx n="80" d="100"/>
          <a:sy n="80" d="100"/>
        </p:scale>
        <p:origin x="7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2025-04-22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1843" y="4368735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6" y="1005155"/>
            <a:ext cx="5577172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1404" y="2174007"/>
            <a:ext cx="4385776" cy="1069848"/>
          </a:xfrm>
        </p:spPr>
        <p:txBody>
          <a:bodyPr anchor="b">
            <a:noAutofit/>
          </a:bodyPr>
          <a:lstStyle>
            <a:lvl1pPr algn="ct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1404" y="3701055"/>
            <a:ext cx="4385776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4360220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7353639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10027462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4428087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7421506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10095329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2779" y="4287533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82641" y="4287533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81819" y="4287533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89820" y="4287533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40169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645611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25974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09" y="3155298"/>
            <a:ext cx="9921240" cy="1481328"/>
          </a:xfrm>
        </p:spPr>
        <p:txBody>
          <a:bodyPr/>
          <a:lstStyle/>
          <a:p>
            <a:r>
              <a:rPr lang="mn-MN" sz="2400" dirty="0"/>
              <a:t>Зоорины  халаалт, агааржуулалт, чийгшүүлэлтийн автомат систем хөгжүүлэлт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2207632"/>
            <a:ext cx="7068312" cy="606171"/>
          </a:xfrm>
        </p:spPr>
        <p:txBody>
          <a:bodyPr/>
          <a:lstStyle/>
          <a:p>
            <a:r>
              <a:rPr lang="ru-RU" sz="1600" dirty="0"/>
              <a:t>МОНГОЛ УЛСЫН ИХ СУРГУУЛЬ</a:t>
            </a:r>
            <a:r>
              <a:rPr lang="en-US" sz="1600" dirty="0"/>
              <a:t>                                                          </a:t>
            </a:r>
            <a:r>
              <a:rPr lang="ru-RU" sz="1600" dirty="0"/>
              <a:t>МЭДЭЭЛЛИЙН ТЕХНОЛОГИ, ЭЛЕКТРОНИКИЙН СУРГУУЛЬ</a:t>
            </a:r>
            <a:r>
              <a:rPr lang="en-US" sz="1600" dirty="0"/>
              <a:t>                </a:t>
            </a:r>
            <a:r>
              <a:rPr lang="ru-RU" sz="1600" dirty="0"/>
              <a:t>МЭДЭЭЛЭЛ, КОМПЬЮТЕРЫН УХААНЫ ТЭНХИМ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F991B5-AAB7-B6FA-9D54-B76AAC2FC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949" y="300609"/>
            <a:ext cx="1575054" cy="15750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E19273-5A99-1285-C3DF-102031CC7254}"/>
              </a:ext>
            </a:extLst>
          </p:cNvPr>
          <p:cNvSpPr txBox="1"/>
          <p:nvPr/>
        </p:nvSpPr>
        <p:spPr>
          <a:xfrm>
            <a:off x="685800" y="5705475"/>
            <a:ext cx="508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n-MN" dirty="0">
                <a:solidFill>
                  <a:schemeClr val="bg1"/>
                </a:solidFill>
              </a:rPr>
              <a:t>Удирдагч багш: С. Нямлхагва</a:t>
            </a:r>
          </a:p>
          <a:p>
            <a:r>
              <a:rPr kumimoji="0" lang="mn-M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+mn-ea"/>
                <a:cs typeface="Segoe UI" panose="020B0502040204020203" pitchFamily="34" charset="0"/>
              </a:rPr>
              <a:t>Гүйцэтгэсэн: Н. Дөлгөөн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+mn-ea"/>
                <a:cs typeface="Segoe UI" panose="020B0502040204020203" pitchFamily="34" charset="0"/>
              </a:rPr>
              <a:t> (</a:t>
            </a:r>
            <a:r>
              <a:rPr lang="en-US" sz="1800" dirty="0">
                <a:solidFill>
                  <a:schemeClr val="bg1"/>
                </a:solidFill>
              </a:rPr>
              <a:t>19B1NUM0011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+mn-ea"/>
                <a:cs typeface="Segoe UI" panose="020B0502040204020203" pitchFamily="34" charset="0"/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871FF-2B00-A6A0-1347-C6ED3AAC1ECC}"/>
              </a:ext>
            </a:extLst>
          </p:cNvPr>
          <p:cNvSpPr txBox="1"/>
          <p:nvPr/>
        </p:nvSpPr>
        <p:spPr>
          <a:xfrm>
            <a:off x="6419852" y="5982474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mn-MN" dirty="0">
                <a:solidFill>
                  <a:schemeClr val="bg1"/>
                </a:solidFill>
              </a:rPr>
              <a:t>2025 оны 04 сар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EC144-9668-B3B3-9147-3408FC4E6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E7017-78BA-A90C-8BDD-7C96A9B3A8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8B98E-25DF-924B-5836-B517992DFA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B0CEBC-7580-857E-16AF-C3CDFDB0B2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96746" y="542925"/>
            <a:ext cx="8798508" cy="84109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097516-2E23-9D98-6769-309F83A28CFF}"/>
              </a:ext>
            </a:extLst>
          </p:cNvPr>
          <p:cNvSpPr txBox="1"/>
          <p:nvPr/>
        </p:nvSpPr>
        <p:spPr>
          <a:xfrm>
            <a:off x="3639693" y="876300"/>
            <a:ext cx="4914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n-MN" sz="2800" dirty="0">
                <a:solidFill>
                  <a:schemeClr val="bg1"/>
                </a:solidFill>
                <a:latin typeface="+mj-lt"/>
              </a:rPr>
              <a:t>ДЭЛГЭЦИЙН ЗОХИОМЖ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78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F9580-AF7B-EEA7-198E-5614DE80E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EB312-4D86-3643-76A4-A1772C4A2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AEAA96-A760-AD12-E46B-7632D6130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F3B966-673A-A4F6-27FA-35BA175936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9420" y="865240"/>
            <a:ext cx="8973160" cy="51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4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89251-EB3A-D992-E9F9-429E27D37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915BF-17B2-2C10-C949-6E5D589BE7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25463B-9EC5-7B00-8481-BDF8F14DA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418" y="865240"/>
            <a:ext cx="8973164" cy="51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4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B4403-8947-5CC1-80EF-C00784AB9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5AF22-567C-29AD-816D-2B22267698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435C2-7BE0-861A-BC6D-B85B1D3F56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DFDC7-AEBD-E40A-67CC-72D5E3463C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9420" y="865240"/>
            <a:ext cx="8973160" cy="51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0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EF88A-F274-669F-63CC-BB28C3796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D401-1F4A-E31D-CF29-4CE10815D6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28F4F8-1FCB-40C0-FD51-214834E972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0D2CF0-561B-CB79-D49B-42289F979F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9420" y="865240"/>
            <a:ext cx="8973160" cy="51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8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8B3A9-32E1-19CB-5B0E-3B50EF7FE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380619"/>
            <a:ext cx="7763256" cy="743331"/>
          </a:xfrm>
        </p:spPr>
        <p:txBody>
          <a:bodyPr/>
          <a:lstStyle/>
          <a:p>
            <a:r>
              <a:rPr lang="mn-MN" dirty="0"/>
              <a:t>Хэрэгжүүлэлт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7832D-2851-C784-1749-7E7C64CD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84140" y="1247776"/>
            <a:ext cx="9052220" cy="50918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222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BDD1-DAFE-3A61-BC25-3887393BDA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45470-4613-31A2-73CE-8684DBDCB6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FAC11-A9BD-CA60-9514-CE35BE854FBF}"/>
              </a:ext>
            </a:extLst>
          </p:cNvPr>
          <p:cNvSpPr txBox="1"/>
          <p:nvPr/>
        </p:nvSpPr>
        <p:spPr>
          <a:xfrm>
            <a:off x="2123796" y="5918335"/>
            <a:ext cx="808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Mosquitto</a:t>
            </a:r>
            <a:r>
              <a:rPr lang="en-US" dirty="0">
                <a:solidFill>
                  <a:schemeClr val="bg1"/>
                </a:solidFill>
              </a:rPr>
              <a:t> MQTT Broker CLI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AD7BCE-274D-E378-69EB-0437C0B82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27" y="408598"/>
            <a:ext cx="10844200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C7837-9545-1756-67DB-7AE24F397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D701-F6EB-C59D-64ED-42DF6CD410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6785E-4C89-1A40-27FB-B4D32ECE1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A8371-F203-2715-D15D-66575797DEBB}"/>
              </a:ext>
            </a:extLst>
          </p:cNvPr>
          <p:cNvSpPr txBox="1"/>
          <p:nvPr/>
        </p:nvSpPr>
        <p:spPr>
          <a:xfrm>
            <a:off x="2123796" y="5918335"/>
            <a:ext cx="808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Arduino Serial Monitor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16111-07D7-4BBA-39E3-7120972B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90" y="1181101"/>
            <a:ext cx="10163820" cy="44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3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705B0-BB52-4D00-9C0D-9CC4B72D5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DD58-5108-AB74-6FDA-15DDBA6E90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D2288-49AD-576A-BF4D-7389B96928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FCF45-06A7-D92B-55CD-CB7B9E6C884E}"/>
              </a:ext>
            </a:extLst>
          </p:cNvPr>
          <p:cNvSpPr txBox="1"/>
          <p:nvPr/>
        </p:nvSpPr>
        <p:spPr>
          <a:xfrm>
            <a:off x="2123796" y="5918335"/>
            <a:ext cx="808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MQTT Explorer esp32/data, esp32/relay/status subscriber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DF083-76C8-D7FF-BC88-C749D8D5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09" y="1181102"/>
            <a:ext cx="10439982" cy="449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F5DE2-D446-87F1-D36E-1C462F861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A7035-E805-3054-4200-E1E681CEA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58E94-CD59-231B-42DA-647E8D6102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9F3DF-3A4F-48B4-511A-1BD22C67D82C}"/>
              </a:ext>
            </a:extLst>
          </p:cNvPr>
          <p:cNvSpPr txBox="1"/>
          <p:nvPr/>
        </p:nvSpPr>
        <p:spPr>
          <a:xfrm>
            <a:off x="828675" y="6137838"/>
            <a:ext cx="808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Front-End </a:t>
            </a:r>
            <a:r>
              <a:rPr lang="en-US" dirty="0" err="1">
                <a:solidFill>
                  <a:schemeClr val="bg1"/>
                </a:solidFill>
              </a:rPr>
              <a:t>Dashboard.vue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Diplom">
            <a:hlinkClick r:id="" action="ppaction://media"/>
            <a:extLst>
              <a:ext uri="{FF2B5EF4-FFF2-40B4-BE49-F238E27FC236}">
                <a16:creationId xmlns:a16="http://schemas.microsoft.com/office/drawing/2014/main" id="{3F9B8744-FD26-8E86-9402-649B13BE2D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61925"/>
            <a:ext cx="10363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7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411480"/>
            <a:ext cx="8878824" cy="1069848"/>
          </a:xfrm>
        </p:spPr>
        <p:txBody>
          <a:bodyPr>
            <a:normAutofit/>
          </a:bodyPr>
          <a:lstStyle/>
          <a:p>
            <a:r>
              <a:rPr lang="mn-MN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</a:rPr>
              <a:t>Агуулга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041399"/>
            <a:ext cx="6422136" cy="3692652"/>
          </a:xfrm>
        </p:spPr>
        <p:txBody>
          <a:bodyPr/>
          <a:lstStyle/>
          <a:p>
            <a:pPr marL="342900" indent="-342900" algn="l">
              <a:lnSpc>
                <a:spcPct val="10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mn-MN" sz="2000" dirty="0">
                <a:solidFill>
                  <a:schemeClr val="bg1"/>
                </a:solidFill>
                <a:cs typeface="Segoe UI Light" panose="020B0502040204020203" pitchFamily="34" charset="0"/>
              </a:rPr>
              <a:t>Танилцуулга</a:t>
            </a:r>
            <a:endParaRPr lang="en-US" sz="2000" dirty="0">
              <a:solidFill>
                <a:schemeClr val="bg1"/>
              </a:solidFill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0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mn-MN" sz="2000" dirty="0">
                <a:solidFill>
                  <a:schemeClr val="bg1"/>
                </a:solidFill>
                <a:cs typeface="Segoe UI Light" panose="020B0502040204020203" pitchFamily="34" charset="0"/>
              </a:rPr>
              <a:t>Сэдэв сонгосон үндэслэл</a:t>
            </a:r>
          </a:p>
          <a:p>
            <a:pPr marL="342900" indent="-342900" algn="l">
              <a:lnSpc>
                <a:spcPct val="10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mn-MN" sz="2000" dirty="0">
                <a:solidFill>
                  <a:schemeClr val="bg1"/>
                </a:solidFill>
                <a:cs typeface="Segoe UI Light" panose="020B0502040204020203" pitchFamily="34" charset="0"/>
              </a:rPr>
              <a:t>Зорилго</a:t>
            </a:r>
            <a:endParaRPr lang="en-US" sz="2000" dirty="0">
              <a:solidFill>
                <a:schemeClr val="bg1"/>
              </a:solidFill>
              <a:cs typeface="Segoe UI Light" panose="020B0502040204020203" pitchFamily="34" charset="0"/>
            </a:endParaRPr>
          </a:p>
          <a:p>
            <a:pPr marL="342900" indent="-342900">
              <a:lnSpc>
                <a:spcPct val="100000"/>
              </a:lnSpc>
            </a:pPr>
            <a:r>
              <a:rPr lang="mn-MN" sz="2000" dirty="0">
                <a:solidFill>
                  <a:schemeClr val="bg1"/>
                </a:solidFill>
                <a:cs typeface="Segoe UI Light" panose="020B0502040204020203" pitchFamily="34" charset="0"/>
              </a:rPr>
              <a:t>Тоног төхөөрөмж</a:t>
            </a:r>
          </a:p>
          <a:p>
            <a:pPr marL="342900" indent="-342900" algn="l">
              <a:lnSpc>
                <a:spcPct val="10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mn-MN" sz="2000" dirty="0">
                <a:solidFill>
                  <a:schemeClr val="bg1"/>
                </a:solidFill>
                <a:cs typeface="Segoe UI Light" panose="020B0502040204020203" pitchFamily="34" charset="0"/>
              </a:rPr>
              <a:t>Програмчлал ба Ашигласан технологиуд</a:t>
            </a:r>
          </a:p>
          <a:p>
            <a:pPr marL="342900" indent="-342900" algn="l">
              <a:lnSpc>
                <a:spcPct val="10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mn-MN" sz="2000" dirty="0">
                <a:solidFill>
                  <a:schemeClr val="bg1"/>
                </a:solidFill>
                <a:cs typeface="Segoe UI Light" panose="020B0502040204020203" pitchFamily="34" charset="0"/>
              </a:rPr>
              <a:t>Хэрэгжүүлэлт</a:t>
            </a:r>
          </a:p>
          <a:p>
            <a:pPr marL="342900" indent="-342900" algn="l">
              <a:lnSpc>
                <a:spcPct val="10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mn-MN" sz="2000" dirty="0">
                <a:cs typeface="Segoe UI Light" panose="020B0502040204020203" pitchFamily="34" charset="0"/>
              </a:rPr>
              <a:t>Цаашид хөгжүүлэх</a:t>
            </a:r>
            <a:endParaRPr lang="mn-MN" sz="2000" dirty="0">
              <a:solidFill>
                <a:schemeClr val="bg1"/>
              </a:solidFill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0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mn-MN" sz="2000" dirty="0">
                <a:solidFill>
                  <a:schemeClr val="bg1"/>
                </a:solidFill>
                <a:cs typeface="Segoe UI Light" panose="020B0502040204020203" pitchFamily="34" charset="0"/>
              </a:rPr>
              <a:t>Дүгнэлт </a:t>
            </a:r>
            <a:endParaRPr lang="en-US" sz="2000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AA867-2D2C-7D73-D8F6-A4F58C2A5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n-MN" dirty="0"/>
              <a:t>Цаашид хөгжүүлэх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1DC21-725E-0D32-4182-B2D58C34A7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FE6CC-C47B-5112-9C68-31A2529190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4298" y="4287533"/>
            <a:ext cx="1549490" cy="740664"/>
          </a:xfrm>
        </p:spPr>
        <p:txBody>
          <a:bodyPr/>
          <a:lstStyle/>
          <a:p>
            <a:pPr algn="ctr"/>
            <a:r>
              <a:rPr lang="mn-MN" dirty="0"/>
              <a:t>Релей гар удирдлагатай болгох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70EBEF-8F08-3507-7C27-45D7721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mn-MN" dirty="0"/>
              <a:t>Өгөгдлийг график ашиглан харуулах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BDB6A1-837E-46B2-7606-787DD18442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5469" y="4287533"/>
            <a:ext cx="1695156" cy="740664"/>
          </a:xfrm>
        </p:spPr>
        <p:txBody>
          <a:bodyPr/>
          <a:lstStyle/>
          <a:p>
            <a:pPr algn="ctr"/>
            <a:r>
              <a:rPr lang="mn-MN" dirty="0"/>
              <a:t>Тохиргоо шинээр үүсгэх, </a:t>
            </a:r>
            <a:r>
              <a:rPr lang="en-US" dirty="0"/>
              <a:t>ESP32</a:t>
            </a:r>
            <a:r>
              <a:rPr lang="mn-MN" dirty="0"/>
              <a:t>-н тохиргоог хэрэглэгч  өөрчлөр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480496-A7E6-D9CB-EE52-DA22C2ECC3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US" dirty="0"/>
              <a:t>Х</a:t>
            </a:r>
            <a:r>
              <a:rPr lang="mn-MN" dirty="0"/>
              <a:t>эрэглэгчид мэдэгдэх модуль хэрэгжүүлэх</a:t>
            </a:r>
            <a:endParaRPr lang="en-US" dirty="0"/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9CBA7714-6540-CD8D-7E7F-4529A86CA83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t="128" b="128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DF9467D-7CFF-0FC7-4EF4-8D6977CB24C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t="128" b="128"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DAEB189-25AE-0195-A798-9938C7EAA93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33A61759-8028-371F-A524-B423CAB5EB2E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97305462"/>
      </p:ext>
    </p:extLst>
  </p:cSld>
  <p:clrMapOvr>
    <a:masterClrMapping/>
  </p:clrMapOvr>
  <p:transition spd="slow">
    <p:cover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BC92-868A-26B2-CBC0-C9D94E65F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795909"/>
            <a:ext cx="7735824" cy="1069848"/>
          </a:xfrm>
        </p:spPr>
        <p:txBody>
          <a:bodyPr/>
          <a:lstStyle/>
          <a:p>
            <a:r>
              <a:rPr lang="mn-MN" dirty="0">
                <a:ln w="28575">
                  <a:noFill/>
                  <a:prstDash val="solid"/>
                </a:ln>
                <a:ea typeface="Verdana" panose="020B0604030504040204" pitchFamily="34" charset="0"/>
              </a:rPr>
              <a:t>Дүгнэлт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C1627-7A56-025E-482D-E2AB014ED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2122932"/>
            <a:ext cx="7735824" cy="3458718"/>
          </a:xfrm>
        </p:spPr>
        <p:txBody>
          <a:bodyPr/>
          <a:lstStyle/>
          <a:p>
            <a:pPr algn="l"/>
            <a:r>
              <a:rPr lang="mn-MN" dirty="0"/>
              <a:t>Уламжлалт зоорийн удирдлага нь гараар хийгддэг тул температур, чийгшлийг тогтмол хянахад хүндрэлтэй байдаг. Энэхүү төсөл нь </a:t>
            </a:r>
            <a:r>
              <a:rPr lang="en-US" dirty="0"/>
              <a:t>ESP32, </a:t>
            </a:r>
            <a:r>
              <a:rPr lang="mn-MN" dirty="0"/>
              <a:t>мэдрэгчүүд, релей модуль болон вэб хяналтын систем ашиглан зоорийн нөхцлийг автоматаар зохицуулж, бодит цагийн хяналт хийх боломжийг бүрдүүлж байна. Төсөл амжилттай хэрэгжсэнээр: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mn-MN" b="1" dirty="0"/>
              <a:t>Автомат удирдлага</a:t>
            </a:r>
            <a:r>
              <a:rPr lang="mn-MN" dirty="0"/>
              <a:t> – Температур, чийгшлийг тогтвортой хадгалах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mn-MN" b="1" dirty="0"/>
              <a:t>Вэб хяналт</a:t>
            </a:r>
            <a:r>
              <a:rPr lang="mn-MN" dirty="0"/>
              <a:t> – Алсаас мэдээлэл авах, тохиргоо хийх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mn-MN" b="1" dirty="0"/>
              <a:t>Эрчим хүчний хэмнэлт</a:t>
            </a:r>
            <a:r>
              <a:rPr lang="mn-MN" dirty="0"/>
              <a:t> – Зөвхөн шаардлагатай үед төхөөрөмжүүдийг ажиллуулах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mn-MN" dirty="0"/>
          </a:p>
        </p:txBody>
      </p:sp>
    </p:spTree>
    <p:extLst>
      <p:ext uri="{BB962C8B-B14F-4D97-AF65-F5344CB8AC3E}">
        <p14:creationId xmlns:p14="http://schemas.microsoft.com/office/powerpoint/2010/main" val="1958759625"/>
      </p:ext>
    </p:extLst>
  </p:cSld>
  <p:clrMapOvr>
    <a:masterClrMapping/>
  </p:clrMapOvr>
  <p:transition spd="slow">
    <p:cover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892-81E6-551C-7B5A-DEA682245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5" y="2313623"/>
            <a:ext cx="5958078" cy="2230755"/>
          </a:xfrm>
        </p:spPr>
        <p:txBody>
          <a:bodyPr/>
          <a:lstStyle/>
          <a:p>
            <a:r>
              <a:rPr lang="mn-MN" sz="44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</a:rPr>
              <a:t>Анхаарал хандуулсанд Баярлалаа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70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0E99-07CC-9576-AFD7-C52151AD0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4746" y="1247775"/>
            <a:ext cx="4385776" cy="567330"/>
          </a:xfrm>
        </p:spPr>
        <p:txBody>
          <a:bodyPr/>
          <a:lstStyle/>
          <a:p>
            <a:r>
              <a:rPr lang="mn-MN" dirty="0"/>
              <a:t>Танилцуулга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A8B0-333F-633E-3FA7-D38DBFB10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2133600"/>
            <a:ext cx="4119092" cy="3067050"/>
          </a:xfrm>
        </p:spPr>
        <p:txBody>
          <a:bodyPr/>
          <a:lstStyle/>
          <a:p>
            <a:r>
              <a:rPr lang="mn-MN" dirty="0"/>
              <a:t>Уламжлалт зоорь нь температур, чийгшлийн хяналт удирдлагыг автоматжуулаагүйгээс үүдэн цаг хугацаа, эрчим хүчний хувьд алдагдалтай байдаг. Үүнийг </a:t>
            </a:r>
            <a:r>
              <a:rPr lang="en-US" dirty="0"/>
              <a:t>ESP32, </a:t>
            </a:r>
            <a:r>
              <a:rPr lang="mn-MN" dirty="0"/>
              <a:t>мэдрэгчүүд болон веб суурьтай хяналтын систем ашиглан зоорины  удирдлага, хяналтыг автоматжуулна.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D026C-0233-3362-2B8C-3D4AA495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676400"/>
            <a:ext cx="3505200" cy="35052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38075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625"/>
            <a:ext cx="9144000" cy="1268349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accent6"/>
              </a:buClr>
            </a:pPr>
            <a:r>
              <a:rPr lang="mn-MN" sz="4000" dirty="0">
                <a:solidFill>
                  <a:schemeClr val="bg1"/>
                </a:solidFill>
                <a:cs typeface="Segoe UI Light" panose="020B0502040204020203" pitchFamily="34" charset="0"/>
              </a:rPr>
              <a:t>Сэдэв сонгосон үндэслэл</a:t>
            </a:r>
          </a:p>
        </p:txBody>
      </p:sp>
      <p:pic>
        <p:nvPicPr>
          <p:cNvPr id="2060" name="Picture 12" descr="Premium Photo | Rotten spoiled pumpkins in green plastic garbage bag Ugly moldy  vegetables">
            <a:extLst>
              <a:ext uri="{FF2B5EF4-FFF2-40B4-BE49-F238E27FC236}">
                <a16:creationId xmlns:a16="http://schemas.microsoft.com/office/drawing/2014/main" id="{F84C5F8E-DD96-A62E-1F21-CE1D8F809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8" r="15418"/>
          <a:stretch/>
        </p:blipFill>
        <p:spPr bwMode="auto">
          <a:xfrm>
            <a:off x="8153400" y="2409538"/>
            <a:ext cx="3219450" cy="31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05FF0B8-5B51-7376-0271-8D849CA3F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109" y="2354390"/>
            <a:ext cx="7206616" cy="328441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mn-MN" sz="2000" b="1" dirty="0"/>
              <a:t>Тогтвортой хяналт шаардлагатай</a:t>
            </a:r>
            <a:endParaRPr lang="en-US" sz="2000" b="1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mn-MN" dirty="0"/>
              <a:t>Температурын хэлбэлзэл хүнсний хадгалалтанд</a:t>
            </a:r>
            <a:r>
              <a:rPr lang="en-US" dirty="0"/>
              <a:t> </a:t>
            </a:r>
            <a:r>
              <a:rPr lang="mn-MN" dirty="0"/>
              <a:t>сөрөг нөлөөтэй.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mn-MN" dirty="0"/>
              <a:t>Чийгийн түвшин хэт ихэсвэл хөгц үүсэх, багасвал</a:t>
            </a:r>
            <a:r>
              <a:rPr lang="en-US" dirty="0"/>
              <a:t> </a:t>
            </a:r>
            <a:r>
              <a:rPr lang="mn-MN" dirty="0"/>
              <a:t>ногоо хөлдөх эрсдэлтэй.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mn-MN" sz="2000" b="1" dirty="0"/>
              <a:t>Автоматжуулалт байхгүйгээс үүсэх хүндрэл</a:t>
            </a:r>
            <a:endParaRPr lang="en-US" sz="2000" b="1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mn-MN" dirty="0"/>
              <a:t>Бүрэн автомат хяналтгүй тул хүн оролцох</a:t>
            </a:r>
            <a:r>
              <a:rPr lang="en-US" dirty="0"/>
              <a:t> </a:t>
            </a:r>
            <a:r>
              <a:rPr lang="mn-MN" dirty="0"/>
              <a:t>шаардлагатай.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mn-MN" dirty="0"/>
              <a:t>Эрчим хүчний үр ашиггүй хэрэглээ үүсч болно.</a:t>
            </a:r>
          </a:p>
        </p:txBody>
      </p:sp>
    </p:spTree>
    <p:extLst>
      <p:ext uri="{BB962C8B-B14F-4D97-AF65-F5344CB8AC3E}">
        <p14:creationId xmlns:p14="http://schemas.microsoft.com/office/powerpoint/2010/main" val="54847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6CB7-1DEF-D0EB-C0E6-4D0604B4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n-MN" dirty="0"/>
              <a:t>Зорилго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BBA49-E039-59F6-D5C7-01A26467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14BDF4-5E85-63DD-C754-E8EBB4EA17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71257" y="4287533"/>
            <a:ext cx="775571" cy="740664"/>
          </a:xfrm>
        </p:spPr>
        <p:txBody>
          <a:bodyPr/>
          <a:lstStyle/>
          <a:p>
            <a:r>
              <a:rPr lang="mn-MN" b="1" dirty="0"/>
              <a:t>Хянах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69F209-4552-8F24-47BE-D5A3F2D763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69837" y="4287533"/>
            <a:ext cx="1362456" cy="740664"/>
          </a:xfrm>
        </p:spPr>
        <p:txBody>
          <a:bodyPr/>
          <a:lstStyle/>
          <a:p>
            <a:r>
              <a:rPr lang="mn-MN" b="1" dirty="0"/>
              <a:t>Тохируулах</a:t>
            </a:r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F60428-5D83-AD84-54FC-7B2FBB440B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15941" y="4287533"/>
            <a:ext cx="1081131" cy="740664"/>
          </a:xfrm>
        </p:spPr>
        <p:txBody>
          <a:bodyPr/>
          <a:lstStyle/>
          <a:p>
            <a:r>
              <a:rPr lang="mn-MN" b="1" dirty="0"/>
              <a:t>Хадгалах</a:t>
            </a:r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B0D7F1-865E-C653-5A90-EA40E1BA0C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089070" y="4287533"/>
            <a:ext cx="1163955" cy="740664"/>
          </a:xfrm>
        </p:spPr>
        <p:txBody>
          <a:bodyPr/>
          <a:lstStyle/>
          <a:p>
            <a:r>
              <a:rPr lang="mn-MN" b="1" dirty="0"/>
              <a:t>Мэдэгдэх</a:t>
            </a:r>
            <a:endParaRPr lang="en-US" b="1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F75081E0-4803-AD53-A1FA-DCBF0895038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t="128" b="128"/>
          <a:stretch>
            <a:fillRect/>
          </a:stretch>
        </p:blipFill>
        <p:spPr/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8E7C5ADD-6661-3C8A-8C24-779C5CAF4B0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t="128" b="128"/>
          <a:stretch>
            <a:fillRect/>
          </a:stretch>
        </p:blipFill>
        <p:spPr/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B177D79C-B430-5364-59F5-F1D07660F04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BD4F459C-19C5-9CB0-B143-B96BEA6D5FE0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t="128" b="1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20014578"/>
      </p:ext>
    </p:extLst>
  </p:cSld>
  <p:clrMapOvr>
    <a:masterClrMapping/>
  </p:clrMapOvr>
  <p:transition spd="slow"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099B-25B3-5634-054F-798C425F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n-MN" cap="none" dirty="0"/>
              <a:t>АШИГЛАГДАХ ТОНОГ ТӨХӨӨРӨМЖ</a:t>
            </a:r>
            <a:endParaRPr lang="en-US" cap="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A23825-BA6F-F5AA-1C1E-8B0494BC9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3C571-C50B-CFDE-480E-EEE65DE72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ESP32</a:t>
            </a:r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E5831E-70B2-0DF0-FDAF-B8C2EFB9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mn-MN" dirty="0"/>
              <a:t>Микроконтроллер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683CF7-6711-9F3C-98A1-05D76446F6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DHT22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F2D23F-EFA0-7203-FD73-0BE757598A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mn-MN" dirty="0"/>
              <a:t>Температур, чийг мэдрэгч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E93D6E-4659-9258-BA46-3181C9A44F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mn-MN" b="1" dirty="0"/>
              <a:t>Реле модуль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D0BDCA-2B04-9521-38C4-6C0A5B1A3F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mn-MN" dirty="0"/>
              <a:t>Халаагч, хавхлага удирдах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1C386D-D651-6C4F-950E-7F5EE710AA1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LED </a:t>
            </a:r>
            <a:r>
              <a:rPr lang="mn-MN" dirty="0"/>
              <a:t>гэрлүүд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2C3741F-1567-85A1-83FC-48AC851D9F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mn-MN" dirty="0"/>
              <a:t>Халаагуур, хавхлаг төлөөлөх</a:t>
            </a:r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63004CE5-1484-7A3E-D85A-F907F911298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94" b="94"/>
          <a:stretch>
            <a:fillRect/>
          </a:stretch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BBDEA210-5715-5F5C-89ED-C8E7F46F932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26BA8CF-075D-A3D0-AF2C-F3758EE560C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l="7545" r="7545"/>
          <a:stretch>
            <a:fillRect/>
          </a:stretch>
        </p:blipFill>
        <p:spPr/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E2728A2C-A81B-F699-B898-7A9270DB8FD4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078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D0D88-B96A-4B1C-7F0C-E8A14570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0062E-BB2D-C07B-A025-6866452AE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EEF8A-44E3-C598-7245-1DDDBFFDCCE2}"/>
              </a:ext>
            </a:extLst>
          </p:cNvPr>
          <p:cNvSpPr txBox="1"/>
          <p:nvPr/>
        </p:nvSpPr>
        <p:spPr>
          <a:xfrm>
            <a:off x="1762125" y="562249"/>
            <a:ext cx="949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n-MN" sz="2400" dirty="0">
                <a:solidFill>
                  <a:schemeClr val="bg1"/>
                </a:solidFill>
                <a:latin typeface="+mj-lt"/>
              </a:rPr>
              <a:t>ТЕХНИК ХАНГАМЖИЙН УГСРАЛТЫН ДИАГРАММ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8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D5B4A-BEAE-A7C1-BA62-B1B5D2454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944EB-21F3-46FD-4FDD-1876A6CE2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n-MN" cap="none" dirty="0"/>
              <a:t>АШИГЛАГДАХ ТЕХНОЛОГИ</a:t>
            </a:r>
            <a:endParaRPr lang="en-US" cap="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E8AAD-BD88-2B50-E250-7B7CF7BF0F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9E7E8-D3AC-934A-9613-45D5E17CE6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Arduino</a:t>
            </a:r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0FBFC-B0A8-8204-7F18-F1D7B9F2D1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mn-MN" dirty="0"/>
              <a:t>Техник хангамжийн код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45CD1B-EF0D-3BF6-E16E-16C7C25E67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Spring Boot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2B4ABE-9390-FAB7-5A25-D645CFCADA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Back-End</a:t>
            </a:r>
            <a:r>
              <a:rPr lang="mn-MN" dirty="0"/>
              <a:t> код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0204F5-F1E0-5C6C-D6F2-EC90F4EE77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Vue.js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D40045-9297-8F85-1F84-5F2CD16AB6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Front-End </a:t>
            </a:r>
            <a:r>
              <a:rPr lang="mn-MN" dirty="0"/>
              <a:t>код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69B8DC-1336-8692-CA6C-04DBD446D2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MySQL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7A7934-1B48-DD0B-584F-1B47B39B13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mn-MN" dirty="0"/>
              <a:t>Өгөгдлийн сан</a:t>
            </a:r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1036DFA9-7322-A632-065F-93ECA8A6A44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/>
          <a:stretch/>
        </p:blipFill>
        <p:spPr>
          <a:xfrm>
            <a:off x="1403712" y="2555748"/>
            <a:ext cx="1746504" cy="1746504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540C0F02-2362-9975-F601-6E798264BD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/>
          <a:stretch/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A9A017D5-1B4C-1B9A-744C-5673777DD62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l="6672" r="6672"/>
          <a:stretch/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6DD78D5-6D23-830F-1EC0-17431DB394F7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606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3FC14-F2C0-0186-DA75-DC5054D61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304E53-4EB8-4181-93AB-5E398D304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7A0D6-2B81-4923-0365-CE94B1783360}"/>
              </a:ext>
            </a:extLst>
          </p:cNvPr>
          <p:cNvSpPr txBox="1"/>
          <p:nvPr/>
        </p:nvSpPr>
        <p:spPr>
          <a:xfrm>
            <a:off x="1347787" y="549456"/>
            <a:ext cx="949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n-MN" sz="2400" dirty="0">
                <a:solidFill>
                  <a:schemeClr val="bg1"/>
                </a:solidFill>
                <a:latin typeface="+mj-lt"/>
              </a:rPr>
              <a:t>АЖИЛЛАХ ЗАРЧИМ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5434C-28A6-4937-8B44-DEC3B1541D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71644" y="722376"/>
            <a:ext cx="8510582" cy="579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2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Montserrat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4A3FD6-E6BF-490E-B6B4-6A011394B0E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2CF8670-35D1-4455-AC7A-762B7388BE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C4A95C-9007-4EA6-944B-306B6F2A010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TM66925244</Template>
  <TotalTime>0</TotalTime>
  <Words>322</Words>
  <Application>Microsoft Office PowerPoint</Application>
  <PresentationFormat>Widescreen</PresentationFormat>
  <Paragraphs>72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Courier New</vt:lpstr>
      <vt:lpstr>Montserrat</vt:lpstr>
      <vt:lpstr>Montserrat ExtraBold</vt:lpstr>
      <vt:lpstr>Segoe UI Light</vt:lpstr>
      <vt:lpstr>Verdana</vt:lpstr>
      <vt:lpstr>Office Theme</vt:lpstr>
      <vt:lpstr>Зоорины  халаалт, агааржуулалт, чийгшүүлэлтийн автомат систем хөгжүүлэлт</vt:lpstr>
      <vt:lpstr>Агуулга</vt:lpstr>
      <vt:lpstr>Танилцуулга</vt:lpstr>
      <vt:lpstr>Сэдэв сонгосон үндэслэл</vt:lpstr>
      <vt:lpstr>Зорилго</vt:lpstr>
      <vt:lpstr>АШИГЛАГДАХ ТОНОГ ТӨХӨӨРӨМЖ</vt:lpstr>
      <vt:lpstr>PowerPoint Presentation</vt:lpstr>
      <vt:lpstr>АШИГЛАГДАХ ТЕХНОЛОГИ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Хэрэгжүүлэлт</vt:lpstr>
      <vt:lpstr>PowerPoint Presentation</vt:lpstr>
      <vt:lpstr>PowerPoint Presentation</vt:lpstr>
      <vt:lpstr>PowerPoint Presentation</vt:lpstr>
      <vt:lpstr>PowerPoint Presentation</vt:lpstr>
      <vt:lpstr>Цаашид хөгжүүлэх</vt:lpstr>
      <vt:lpstr>Дүгнэлт</vt:lpstr>
      <vt:lpstr>Анхаарал хандуулсанд Баярлалаа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2022-10-27T00:37:19Z</dcterms:created>
  <dcterms:modified xsi:type="dcterms:W3CDTF">2025-04-22T02:29:28Z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